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8288000" cy="10287000"/>
  <p:notesSz cx="6858000" cy="9144000"/>
  <p:embeddedFontLst>
    <p:embeddedFont>
      <p:font typeface="Arial Bold" panose="020B0704020202020204" pitchFamily="34" charset="0"/>
      <p:regular r:id="rId18"/>
      <p:bold r:id="rId19"/>
    </p:embeddedFont>
    <p:embeddedFont>
      <p:font typeface="Arimo" panose="020B0604020202020204" charset="0"/>
      <p:regular r:id="rId20"/>
    </p:embeddedFont>
    <p:embeddedFont>
      <p:font typeface="Book Antiqua" panose="02040602050305030304" pitchFamily="18" charset="0"/>
      <p:regular r:id="rId21"/>
      <p:bold r:id="rId22"/>
      <p:italic r:id="rId23"/>
      <p:boldItalic r:id="rId24"/>
    </p:embeddedFont>
    <p:embeddedFont>
      <p:font typeface="Calibri (MS)" panose="020B0604020202020204" charset="0"/>
      <p:regular r:id="rId25"/>
    </p:embeddedFont>
    <p:embeddedFont>
      <p:font typeface="Calibri (MS) Bold" panose="020B0604020202020204" charset="0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Fraunces" panose="020B0604020202020204" charset="0"/>
      <p:regular r:id="rId31"/>
    </p:embeddedFont>
    <p:embeddedFont>
      <p:font typeface="Fraunce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2634853"/>
            <a:ext cx="9445523" cy="35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EEG-based Emotion Classification: Advanced Signal Processing &amp; Machine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6301683"/>
            <a:ext cx="3544043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Team Tech Envies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7074541"/>
            <a:ext cx="9445523" cy="55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Decoding human emotions from EEG signals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708866" y="714423"/>
            <a:ext cx="8961120" cy="6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STEP 4: Common Average Referencing (CAR)</a:t>
            </a:r>
          </a:p>
        </p:txBody>
      </p:sp>
      <p:sp>
        <p:nvSpPr>
          <p:cNvPr id="7" name="Freeform 7"/>
          <p:cNvSpPr/>
          <p:nvPr/>
        </p:nvSpPr>
        <p:spPr>
          <a:xfrm>
            <a:off x="2151469" y="4566980"/>
            <a:ext cx="13622655" cy="5215661"/>
          </a:xfrm>
          <a:custGeom>
            <a:avLst/>
            <a:gdLst/>
            <a:ahLst/>
            <a:cxnLst/>
            <a:rect l="l" t="t" r="r" b="b"/>
            <a:pathLst>
              <a:path w="13622655" h="5215661">
                <a:moveTo>
                  <a:pt x="0" y="0"/>
                </a:moveTo>
                <a:lnTo>
                  <a:pt x="13622655" y="0"/>
                </a:lnTo>
                <a:lnTo>
                  <a:pt x="13622655" y="5215662"/>
                </a:lnTo>
                <a:lnTo>
                  <a:pt x="0" y="5215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71500" y="1540250"/>
            <a:ext cx="16280778" cy="2885408"/>
            <a:chOff x="0" y="0"/>
            <a:chExt cx="21707704" cy="38472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07709" cy="3847207"/>
            </a:xfrm>
            <a:custGeom>
              <a:avLst/>
              <a:gdLst/>
              <a:ahLst/>
              <a:cxnLst/>
              <a:rect l="l" t="t" r="r" b="b"/>
              <a:pathLst>
                <a:path w="21707709" h="3847207">
                  <a:moveTo>
                    <a:pt x="0" y="0"/>
                  </a:moveTo>
                  <a:lnTo>
                    <a:pt x="21707709" y="0"/>
                  </a:lnTo>
                  <a:lnTo>
                    <a:pt x="21707709" y="3847207"/>
                  </a:lnTo>
                  <a:lnTo>
                    <a:pt x="0" y="3847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1707704" cy="38567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39328" lvl="1" indent="-169664" algn="l">
                <a:lnSpc>
                  <a:spcPts val="2699"/>
                </a:lnSpc>
                <a:buFont typeface="Arial"/>
                <a:buChar char="•"/>
              </a:pPr>
              <a:r>
                <a:rPr lang="en-US" sz="2249" dirty="0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EEG measures </a:t>
              </a:r>
              <a:r>
                <a:rPr lang="en-US" sz="2249" b="1" dirty="0">
                  <a:solidFill>
                    <a:srgbClr val="E7E6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voltage differences</a:t>
              </a:r>
              <a:r>
                <a:rPr lang="en-US" sz="2249" dirty="0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, not absolute voltage; referencing is essential to obtain meaningful and comparable signals across electrodes.</a:t>
              </a:r>
            </a:p>
            <a:p>
              <a:pPr marL="339328" lvl="1" indent="-169664" algn="l">
                <a:lnSpc>
                  <a:spcPts val="2699"/>
                </a:lnSpc>
              </a:pPr>
              <a:endParaRPr lang="en-US" sz="2249" dirty="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9328" lvl="1" indent="-169664" algn="l">
                <a:lnSpc>
                  <a:spcPts val="2699"/>
                </a:lnSpc>
                <a:buFont typeface="Arial"/>
                <a:buChar char="•"/>
              </a:pPr>
              <a:r>
                <a:rPr lang="en-US" sz="2249" dirty="0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Common Average Referencing reduces </a:t>
              </a:r>
              <a:r>
                <a:rPr lang="en-US" sz="2249" b="1" dirty="0">
                  <a:solidFill>
                    <a:srgbClr val="E7E6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common-mode noise</a:t>
              </a:r>
              <a:r>
                <a:rPr lang="en-US" sz="2249" dirty="0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 shared across channels, such as environmental and system noise.</a:t>
              </a:r>
            </a:p>
            <a:p>
              <a:pPr marL="339328" lvl="1" indent="-169664" algn="l">
                <a:lnSpc>
                  <a:spcPts val="2699"/>
                </a:lnSpc>
              </a:pPr>
              <a:endParaRPr lang="en-US" sz="2249" dirty="0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9328" lvl="1" indent="-169664" algn="l">
                <a:lnSpc>
                  <a:spcPts val="2699"/>
                </a:lnSpc>
                <a:buFont typeface="Arial"/>
                <a:buChar char="•"/>
              </a:pPr>
              <a:r>
                <a:rPr lang="en-US" sz="2249" dirty="0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CAR improves </a:t>
              </a:r>
              <a:r>
                <a:rPr lang="en-US" sz="2249" b="1" dirty="0">
                  <a:solidFill>
                    <a:srgbClr val="E7E6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spatial resolution and signal interpretability</a:t>
              </a:r>
              <a:r>
                <a:rPr lang="en-US" sz="2249" dirty="0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, making neural activity patterns more reliable for feature extraction and classification</a:t>
              </a:r>
              <a:r>
                <a:rPr lang="en-US" sz="2249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4091940" y="770172"/>
            <a:ext cx="11121666" cy="6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Phase 3: Feature Extraction &amp; Signal-Level Reasoning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0218" y="1936642"/>
            <a:ext cx="8961120" cy="55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Baseline and Trial Segmentation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699" y="2904658"/>
            <a:ext cx="8961120" cy="111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Stimulus EEG (after ICA + CAR) Shape: (25472, 14) Channels: 14 Baseline EEG (raw) Shape: (7808, 14) Channels: 14 ✔ Baseline and stimulus channels match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7792" y="4439336"/>
            <a:ext cx="8961120" cy="45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Compute Power Spectral Density (PSD)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8699" y="5171684"/>
            <a:ext cx="8961120" cy="76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PSD Baseline shape : (14, 129) PSD Stimulus shape : (14, 129) Frequency range: 0.0 Hz to 64.0 Hz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0218" y="6211805"/>
            <a:ext cx="8961120" cy="45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Band-specific PSD features for each electrode: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0218" y="6679311"/>
            <a:ext cx="8961120" cy="284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E7E6E6"/>
                </a:solidFill>
                <a:latin typeface="Consolas"/>
                <a:ea typeface="Consolas"/>
                <a:cs typeface="Consolas"/>
                <a:sym typeface="Consolas"/>
              </a:rPr>
              <a:t>THETA CORRECTED FEATURES Shape: (14,) 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E7E6E6"/>
                </a:solidFill>
                <a:latin typeface="Consolas"/>
                <a:ea typeface="Consolas"/>
                <a:cs typeface="Consolas"/>
                <a:sym typeface="Consolas"/>
              </a:rPr>
              <a:t>Mean value: -115.53427090999149 </a:t>
            </a:r>
          </a:p>
          <a:p>
            <a:pPr algn="l">
              <a:lnSpc>
                <a:spcPts val="2699"/>
              </a:lnSpc>
            </a:pPr>
            <a:endParaRPr lang="en-US" sz="2249">
              <a:solidFill>
                <a:srgbClr val="E7E6E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E7E6E6"/>
                </a:solidFill>
                <a:latin typeface="Consolas"/>
                <a:ea typeface="Consolas"/>
                <a:cs typeface="Consolas"/>
                <a:sym typeface="Consolas"/>
              </a:rPr>
              <a:t>ALPHA CORRECTED FEATURES Shape: (14,)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E7E6E6"/>
                </a:solidFill>
                <a:latin typeface="Consolas"/>
                <a:ea typeface="Consolas"/>
                <a:cs typeface="Consolas"/>
                <a:sym typeface="Consolas"/>
              </a:rPr>
              <a:t> Mean value: -41.95787717650894</a:t>
            </a:r>
          </a:p>
          <a:p>
            <a:pPr algn="l">
              <a:lnSpc>
                <a:spcPts val="2699"/>
              </a:lnSpc>
            </a:pPr>
            <a:endParaRPr lang="en-US" sz="2249">
              <a:solidFill>
                <a:srgbClr val="E7E6E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E7E6E6"/>
                </a:solidFill>
                <a:latin typeface="Consolas"/>
                <a:ea typeface="Consolas"/>
                <a:cs typeface="Consolas"/>
                <a:sym typeface="Consolas"/>
              </a:rPr>
              <a:t> BETA CORRECTED FEATURES Shape: (14,)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E7E6E6"/>
                </a:solidFill>
                <a:latin typeface="Consolas"/>
                <a:ea typeface="Consolas"/>
                <a:cs typeface="Consolas"/>
                <a:sym typeface="Consolas"/>
              </a:rPr>
              <a:t> Mean value: -7.077240092751699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A9B79C-A50F-264A-C167-0DA60D08B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787" y="1408957"/>
            <a:ext cx="7169764" cy="38313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778FDA-B817-9A7C-B258-94A3483B8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916" y="5523005"/>
            <a:ext cx="7169764" cy="43830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680986" y="700478"/>
            <a:ext cx="896112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Phase 4: Affect Recognition &amp; Evaluation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03499DAE-EC25-ADFC-FD5D-E131FCEE9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C049F55-0D72-FE3D-AB78-7B7D6326D3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BE86A-985F-15DD-3DBE-0394D37A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6054"/>
            <a:ext cx="6324600" cy="4695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16E652-0A92-1324-4EEF-03B0051B9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257280"/>
            <a:ext cx="8458200" cy="5400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A22987-7944-E9A2-282D-C9FED60CD5CD}"/>
              </a:ext>
            </a:extLst>
          </p:cNvPr>
          <p:cNvSpPr txBox="1"/>
          <p:nvPr/>
        </p:nvSpPr>
        <p:spPr>
          <a:xfrm>
            <a:off x="8229600" y="8030949"/>
            <a:ext cx="9379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Achieved an accuracy of 65.06% and F1 –score of 0.6516</a:t>
            </a: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1BF6E039-8E1B-BB44-1E67-32077CE8CB9E}"/>
              </a:ext>
            </a:extLst>
          </p:cNvPr>
          <p:cNvGrpSpPr/>
          <p:nvPr/>
        </p:nvGrpSpPr>
        <p:grpSpPr>
          <a:xfrm>
            <a:off x="-4916" y="-1229"/>
            <a:ext cx="18288000" cy="10287000"/>
            <a:chOff x="0" y="0"/>
            <a:chExt cx="24384000" cy="13716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5F987006-95F7-6341-6AC8-74DA08309AE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32D522-5ADA-7779-2705-28B4CDC80CF4}"/>
              </a:ext>
            </a:extLst>
          </p:cNvPr>
          <p:cNvSpPr txBox="1"/>
          <p:nvPr/>
        </p:nvSpPr>
        <p:spPr>
          <a:xfrm>
            <a:off x="990600" y="377608"/>
            <a:ext cx="9379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Phase 5: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4E44E-2073-995F-F540-677F1A6E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5" y="1257300"/>
            <a:ext cx="6818671" cy="373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4C129-CC6C-F0B5-7954-1AB1331FE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364" y="1257300"/>
            <a:ext cx="7257435" cy="3733800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397795A2-5B6F-CEDC-8883-771CD2F485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56A64-1936-2553-399F-A9F364A0D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671369"/>
            <a:ext cx="9601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00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562755" y="644728"/>
            <a:ext cx="8961120" cy="6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EDEDED"/>
                </a:solidFill>
                <a:latin typeface="Calibri (MS)"/>
                <a:ea typeface="Calibri (MS)"/>
                <a:cs typeface="Calibri (MS)"/>
                <a:sym typeface="Calibri (MS)"/>
              </a:rPr>
              <a:t>Limitations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50278" y="1673485"/>
            <a:ext cx="16935917" cy="6270946"/>
            <a:chOff x="0" y="0"/>
            <a:chExt cx="22581222" cy="83612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81219" cy="8361263"/>
            </a:xfrm>
            <a:custGeom>
              <a:avLst/>
              <a:gdLst/>
              <a:ahLst/>
              <a:cxnLst/>
              <a:rect l="l" t="t" r="r" b="b"/>
              <a:pathLst>
                <a:path w="22581219" h="8361263">
                  <a:moveTo>
                    <a:pt x="0" y="0"/>
                  </a:moveTo>
                  <a:lnTo>
                    <a:pt x="22581219" y="0"/>
                  </a:lnTo>
                  <a:lnTo>
                    <a:pt x="22581219" y="8361263"/>
                  </a:lnTo>
                  <a:lnTo>
                    <a:pt x="0" y="83612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22581222" cy="83707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77031" lvl="1" indent="-188516" algn="l">
                <a:lnSpc>
                  <a:spcPts val="29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Subject Variability:</a:t>
              </a:r>
            </a:p>
            <a:p>
              <a:pPr marL="377031" lvl="1" indent="-188516" algn="l">
                <a:lnSpc>
                  <a:spcPts val="2999"/>
                </a:lnSpc>
              </a:pPr>
              <a:r>
                <a:rPr lang="en-US" sz="2499">
                  <a:solidFill>
                    <a:srgbClr val="EDEDED"/>
                  </a:solidFill>
                  <a:latin typeface="Arial"/>
                  <a:ea typeface="Arial"/>
                  <a:cs typeface="Arial"/>
                  <a:sym typeface="Arial"/>
                </a:rPr>
                <a:t>EEG signals exhibit strong inter-subject variability, making it difficult to build a fully generalized emotion recognition model.</a:t>
              </a:r>
            </a:p>
            <a:p>
              <a:pPr marL="377031" lvl="1" indent="-188516" algn="l">
                <a:lnSpc>
                  <a:spcPts val="2999"/>
                </a:lnSpc>
              </a:pPr>
              <a:endParaRPr lang="en-US" sz="2499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77031" lvl="1" indent="-188516" algn="l">
                <a:lnSpc>
                  <a:spcPts val="29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Limited Spatial Resolution:</a:t>
              </a:r>
            </a:p>
            <a:p>
              <a:pPr marL="377031" lvl="1" indent="-188516" algn="l">
                <a:lnSpc>
                  <a:spcPts val="2999"/>
                </a:lnSpc>
              </a:pPr>
              <a:r>
                <a:rPr lang="en-US" sz="2499">
                  <a:solidFill>
                    <a:srgbClr val="EDEDED"/>
                  </a:solidFill>
                  <a:latin typeface="Arial"/>
                  <a:ea typeface="Arial"/>
                  <a:cs typeface="Arial"/>
                  <a:sym typeface="Arial"/>
                </a:rPr>
                <a:t>The dataset uses a limited number of EEG channels, restricting fine-grained spatial analysis of brain activity.</a:t>
              </a:r>
            </a:p>
            <a:p>
              <a:pPr marL="377031" lvl="1" indent="-188516" algn="l">
                <a:lnSpc>
                  <a:spcPts val="2999"/>
                </a:lnSpc>
              </a:pPr>
              <a:endParaRPr lang="en-US" sz="2499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77031" lvl="1" indent="-188516" algn="l">
                <a:lnSpc>
                  <a:spcPts val="29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Noise Sensitivity:</a:t>
              </a:r>
            </a:p>
            <a:p>
              <a:pPr marL="377031" lvl="1" indent="-188516" algn="l">
                <a:lnSpc>
                  <a:spcPts val="2999"/>
                </a:lnSpc>
              </a:pPr>
              <a:r>
                <a:rPr lang="en-US" sz="2499">
                  <a:solidFill>
                    <a:srgbClr val="EDEDED"/>
                  </a:solidFill>
                  <a:latin typeface="Arial"/>
                  <a:ea typeface="Arial"/>
                  <a:cs typeface="Arial"/>
                  <a:sym typeface="Arial"/>
                </a:rPr>
                <a:t>Despite advanced preprocessing (ICA, ASR), residual physiological artifacts may still influence extracted features.</a:t>
              </a:r>
            </a:p>
            <a:p>
              <a:pPr marL="377031" lvl="1" indent="-188516" algn="l">
                <a:lnSpc>
                  <a:spcPts val="2999"/>
                </a:lnSpc>
              </a:pPr>
              <a:endParaRPr lang="en-US" sz="2499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77031" lvl="1" indent="-188516" algn="l">
                <a:lnSpc>
                  <a:spcPts val="29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Binary Emotion Simplification:</a:t>
              </a:r>
            </a:p>
            <a:p>
              <a:pPr marL="377031" lvl="1" indent="-188516" algn="l">
                <a:lnSpc>
                  <a:spcPts val="2999"/>
                </a:lnSpc>
              </a:pPr>
              <a:r>
                <a:rPr lang="en-US" sz="2499">
                  <a:solidFill>
                    <a:srgbClr val="EDEDED"/>
                  </a:solidFill>
                  <a:latin typeface="Arial"/>
                  <a:ea typeface="Arial"/>
                  <a:cs typeface="Arial"/>
                  <a:sym typeface="Arial"/>
                </a:rPr>
                <a:t>Converting continuous Valence–Arousal–Dominance ratings into binary classes may lead to loss of nuanced emotional information.</a:t>
              </a:r>
            </a:p>
            <a:p>
              <a:pPr marL="377031" lvl="1" indent="-188516" algn="l">
                <a:lnSpc>
                  <a:spcPts val="2999"/>
                </a:lnSpc>
              </a:pPr>
              <a:endParaRPr lang="en-US" sz="2499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77031" lvl="1" indent="-188516" algn="l">
                <a:lnSpc>
                  <a:spcPts val="29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FF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Class Imbalance:</a:t>
              </a:r>
            </a:p>
            <a:p>
              <a:pPr marL="377031" lvl="1" indent="-188516" algn="l">
                <a:lnSpc>
                  <a:spcPts val="2999"/>
                </a:lnSpc>
              </a:pPr>
              <a:r>
                <a:rPr lang="en-US" sz="2499">
                  <a:solidFill>
                    <a:srgbClr val="EDEDED"/>
                  </a:solidFill>
                  <a:latin typeface="Arial"/>
                  <a:ea typeface="Arial"/>
                  <a:cs typeface="Arial"/>
                  <a:sym typeface="Arial"/>
                </a:rPr>
                <a:t>Uneven distribution between high and low emotional states can bias classification performance metrics.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27783" y="1583960"/>
            <a:ext cx="15944574" cy="793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600"/>
              </a:lnSpc>
              <a:buFont typeface="Arial"/>
              <a:buChar char="•"/>
            </a:pPr>
            <a:r>
              <a:rPr lang="en-US" sz="3000" b="1" dirty="0">
                <a:solidFill>
                  <a:srgbClr val="FF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Multimodal Fusion:</a:t>
            </a:r>
          </a:p>
          <a:p>
            <a:pPr marL="452437" lvl="1" indent="-226219" algn="l">
              <a:lnSpc>
                <a:spcPts val="3600"/>
              </a:lnSpc>
            </a:pPr>
            <a:r>
              <a:rPr lang="en-US" sz="3000" dirty="0">
                <a:solidFill>
                  <a:srgbClr val="E7E6E6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Integrate ECG and other physiological signals with EEG to improve robustness and emotion classification accuracy.</a:t>
            </a:r>
          </a:p>
          <a:p>
            <a:pPr marL="452437" lvl="1" indent="-226219" algn="l">
              <a:lnSpc>
                <a:spcPts val="3600"/>
              </a:lnSpc>
            </a:pPr>
            <a:endParaRPr lang="en-US" sz="3000" dirty="0">
              <a:solidFill>
                <a:srgbClr val="E7E6E6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52437" lvl="1" indent="-226219" algn="l">
              <a:lnSpc>
                <a:spcPts val="3600"/>
              </a:lnSpc>
              <a:buFont typeface="Arial"/>
              <a:buChar char="•"/>
            </a:pPr>
            <a:r>
              <a:rPr lang="en-US" sz="3000" b="1" dirty="0">
                <a:solidFill>
                  <a:srgbClr val="FF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Advanced Deep Learning Models:</a:t>
            </a:r>
          </a:p>
          <a:p>
            <a:pPr marL="452437" lvl="1" indent="-226219" algn="l">
              <a:lnSpc>
                <a:spcPts val="3600"/>
              </a:lnSpc>
            </a:pPr>
            <a:r>
              <a:rPr lang="en-US" sz="3000" dirty="0">
                <a:solidFill>
                  <a:srgbClr val="E7E6E6"/>
                </a:solidFill>
                <a:latin typeface="Calibri (MS)"/>
                <a:ea typeface="Calibri (MS)"/>
                <a:cs typeface="Calibri (MS)"/>
                <a:sym typeface="Calibri (MS)"/>
              </a:rPr>
              <a:t>Explore CNNs, RNNs, or Transformer-based architectures for learning temporal and spatial EEG representations.</a:t>
            </a:r>
          </a:p>
          <a:p>
            <a:pPr marL="452437" lvl="1" indent="-226219" algn="l">
              <a:lnSpc>
                <a:spcPts val="3600"/>
              </a:lnSpc>
            </a:pPr>
            <a:endParaRPr lang="en-US" sz="3000" dirty="0">
              <a:solidFill>
                <a:srgbClr val="E7E6E6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52437" lvl="1" indent="-226219" algn="l">
              <a:lnSpc>
                <a:spcPts val="3600"/>
              </a:lnSpc>
              <a:buFont typeface="Arial"/>
              <a:buChar char="•"/>
            </a:pPr>
            <a:r>
              <a:rPr lang="en-US" sz="3000" b="1" dirty="0">
                <a:solidFill>
                  <a:srgbClr val="FF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Subject-Adaptive Learning:</a:t>
            </a:r>
          </a:p>
          <a:p>
            <a:pPr marL="452437" lvl="1" indent="-226219" algn="l">
              <a:lnSpc>
                <a:spcPts val="3600"/>
              </a:lnSpc>
            </a:pPr>
            <a:r>
              <a:rPr lang="en-US" sz="3000" dirty="0">
                <a:solidFill>
                  <a:srgbClr val="E7E6E6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 personalization techniques or transfer learning to reduce inter-subject variability effects.</a:t>
            </a:r>
          </a:p>
          <a:p>
            <a:pPr marL="452437" lvl="1" indent="-226219" algn="l">
              <a:lnSpc>
                <a:spcPts val="3600"/>
              </a:lnSpc>
            </a:pPr>
            <a:endParaRPr lang="en-US" sz="3000" dirty="0">
              <a:solidFill>
                <a:srgbClr val="E7E6E6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52437" lvl="1" indent="-226219" algn="l">
              <a:lnSpc>
                <a:spcPts val="3600"/>
              </a:lnSpc>
              <a:buFont typeface="Arial"/>
              <a:buChar char="•"/>
            </a:pPr>
            <a:r>
              <a:rPr lang="en-US" sz="3000" b="1" dirty="0">
                <a:solidFill>
                  <a:srgbClr val="FF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Real-Time Emotion Recognition:</a:t>
            </a:r>
          </a:p>
          <a:p>
            <a:pPr marL="452437" lvl="1" indent="-226219" algn="l">
              <a:lnSpc>
                <a:spcPts val="3600"/>
              </a:lnSpc>
            </a:pPr>
            <a:r>
              <a:rPr lang="en-US" sz="3000" dirty="0">
                <a:solidFill>
                  <a:srgbClr val="E7E6E6"/>
                </a:solidFill>
                <a:latin typeface="Calibri (MS)"/>
                <a:ea typeface="Calibri (MS)"/>
                <a:cs typeface="Calibri (MS)"/>
                <a:sym typeface="Calibri (MS)"/>
              </a:rPr>
              <a:t>Extend the pipeline for online, real-time affect recognition applications in HCI and mental health monitoring.</a:t>
            </a:r>
          </a:p>
          <a:p>
            <a:pPr marL="452437" lvl="1" indent="-226219" algn="l">
              <a:lnSpc>
                <a:spcPts val="3600"/>
              </a:lnSpc>
            </a:pPr>
            <a:endParaRPr lang="en-US" sz="3000" dirty="0">
              <a:solidFill>
                <a:srgbClr val="E7E6E6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52437" lvl="1" indent="-226219" algn="l">
              <a:lnSpc>
                <a:spcPts val="3600"/>
              </a:lnSpc>
              <a:buFont typeface="Arial"/>
              <a:buChar char="•"/>
            </a:pPr>
            <a:r>
              <a:rPr lang="en-US" sz="3000" b="1" dirty="0">
                <a:solidFill>
                  <a:srgbClr val="FF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Fine-Grained Emotion Modeling:</a:t>
            </a:r>
          </a:p>
          <a:p>
            <a:pPr marL="452437" lvl="1" indent="-226219" algn="l">
              <a:lnSpc>
                <a:spcPts val="3600"/>
              </a:lnSpc>
            </a:pPr>
            <a:r>
              <a:rPr lang="en-US" sz="3000" dirty="0">
                <a:solidFill>
                  <a:srgbClr val="E7E6E6"/>
                </a:solidFill>
                <a:latin typeface="Calibri (MS)"/>
                <a:ea typeface="Calibri (MS)"/>
                <a:cs typeface="Calibri (MS)"/>
                <a:sym typeface="Calibri (MS)"/>
              </a:rPr>
              <a:t>Move beyond binary classification to multi-class or continuous emotion prediction in the VAD space.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39000" y="833393"/>
            <a:ext cx="8961120" cy="3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3600" b="1" dirty="0">
                <a:solidFill>
                  <a:srgbClr val="E7E6E6"/>
                </a:solidFill>
                <a:latin typeface="Book Antiqua" panose="02040602050305030304" pitchFamily="18" charset="0"/>
                <a:ea typeface="Calibri (MS) Bold"/>
                <a:cs typeface="Calibri (MS) Bold"/>
                <a:sym typeface="Calibri (MS) Bold"/>
              </a:rPr>
              <a:t>Future Scope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725070" y="1045664"/>
            <a:ext cx="8698116" cy="79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Dataset Overview: DREAMER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20308" y="2205628"/>
            <a:ext cx="9705384" cy="1455982"/>
            <a:chOff x="0" y="0"/>
            <a:chExt cx="12940513" cy="1941309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2927964" cy="1928495"/>
            </a:xfrm>
            <a:custGeom>
              <a:avLst/>
              <a:gdLst/>
              <a:ahLst/>
              <a:cxnLst/>
              <a:rect l="l" t="t" r="r" b="b"/>
              <a:pathLst>
                <a:path w="12927964" h="1928495">
                  <a:moveTo>
                    <a:pt x="0" y="138684"/>
                  </a:moveTo>
                  <a:cubicBezTo>
                    <a:pt x="0" y="62103"/>
                    <a:pt x="62484" y="0"/>
                    <a:pt x="139573" y="0"/>
                  </a:cubicBezTo>
                  <a:lnTo>
                    <a:pt x="12788392" y="0"/>
                  </a:lnTo>
                  <a:cubicBezTo>
                    <a:pt x="12865481" y="0"/>
                    <a:pt x="12927964" y="62103"/>
                    <a:pt x="12927964" y="138684"/>
                  </a:cubicBezTo>
                  <a:lnTo>
                    <a:pt x="12927964" y="1789811"/>
                  </a:lnTo>
                  <a:cubicBezTo>
                    <a:pt x="12927964" y="1866392"/>
                    <a:pt x="12865481" y="1928495"/>
                    <a:pt x="12788392" y="1928495"/>
                  </a:cubicBezTo>
                  <a:lnTo>
                    <a:pt x="139573" y="1928495"/>
                  </a:lnTo>
                  <a:cubicBezTo>
                    <a:pt x="62484" y="1928622"/>
                    <a:pt x="0" y="1866519"/>
                    <a:pt x="0" y="1789811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2940664" cy="1941195"/>
            </a:xfrm>
            <a:custGeom>
              <a:avLst/>
              <a:gdLst/>
              <a:ahLst/>
              <a:cxnLst/>
              <a:rect l="l" t="t" r="r" b="b"/>
              <a:pathLst>
                <a:path w="12940664" h="1941195">
                  <a:moveTo>
                    <a:pt x="0" y="145034"/>
                  </a:moveTo>
                  <a:cubicBezTo>
                    <a:pt x="0" y="64897"/>
                    <a:pt x="65405" y="0"/>
                    <a:pt x="145923" y="0"/>
                  </a:cubicBezTo>
                  <a:lnTo>
                    <a:pt x="12794742" y="0"/>
                  </a:lnTo>
                  <a:lnTo>
                    <a:pt x="12794742" y="6350"/>
                  </a:lnTo>
                  <a:lnTo>
                    <a:pt x="12794742" y="0"/>
                  </a:lnTo>
                  <a:cubicBezTo>
                    <a:pt x="12875260" y="0"/>
                    <a:pt x="12940664" y="64897"/>
                    <a:pt x="12940664" y="145034"/>
                  </a:cubicBezTo>
                  <a:lnTo>
                    <a:pt x="12934314" y="145034"/>
                  </a:lnTo>
                  <a:lnTo>
                    <a:pt x="12940664" y="145034"/>
                  </a:lnTo>
                  <a:lnTo>
                    <a:pt x="12940664" y="1796161"/>
                  </a:lnTo>
                  <a:lnTo>
                    <a:pt x="12934314" y="1796161"/>
                  </a:lnTo>
                  <a:lnTo>
                    <a:pt x="12940664" y="1796161"/>
                  </a:lnTo>
                  <a:cubicBezTo>
                    <a:pt x="12940664" y="1876298"/>
                    <a:pt x="12875260" y="1941195"/>
                    <a:pt x="12794742" y="1941195"/>
                  </a:cubicBezTo>
                  <a:lnTo>
                    <a:pt x="12794742" y="1934845"/>
                  </a:lnTo>
                  <a:lnTo>
                    <a:pt x="12794742" y="1941195"/>
                  </a:lnTo>
                  <a:lnTo>
                    <a:pt x="145923" y="1941195"/>
                  </a:lnTo>
                  <a:lnTo>
                    <a:pt x="145923" y="1934845"/>
                  </a:lnTo>
                  <a:lnTo>
                    <a:pt x="145923" y="1941195"/>
                  </a:lnTo>
                  <a:cubicBezTo>
                    <a:pt x="65405" y="1941322"/>
                    <a:pt x="0" y="1876425"/>
                    <a:pt x="0" y="1796161"/>
                  </a:cubicBezTo>
                  <a:lnTo>
                    <a:pt x="0" y="145034"/>
                  </a:lnTo>
                  <a:lnTo>
                    <a:pt x="6350" y="145034"/>
                  </a:lnTo>
                  <a:lnTo>
                    <a:pt x="0" y="145034"/>
                  </a:lnTo>
                  <a:moveTo>
                    <a:pt x="12700" y="145034"/>
                  </a:moveTo>
                  <a:lnTo>
                    <a:pt x="12700" y="1796161"/>
                  </a:lnTo>
                  <a:lnTo>
                    <a:pt x="6350" y="1796161"/>
                  </a:lnTo>
                  <a:lnTo>
                    <a:pt x="12700" y="1796161"/>
                  </a:lnTo>
                  <a:cubicBezTo>
                    <a:pt x="12700" y="1869186"/>
                    <a:pt x="72263" y="1928495"/>
                    <a:pt x="145923" y="1928495"/>
                  </a:cubicBezTo>
                  <a:lnTo>
                    <a:pt x="12794742" y="1928495"/>
                  </a:lnTo>
                  <a:cubicBezTo>
                    <a:pt x="12868275" y="1928495"/>
                    <a:pt x="12927964" y="1869186"/>
                    <a:pt x="12927964" y="1796161"/>
                  </a:cubicBezTo>
                  <a:lnTo>
                    <a:pt x="12927964" y="145034"/>
                  </a:lnTo>
                  <a:cubicBezTo>
                    <a:pt x="12927964" y="72009"/>
                    <a:pt x="12868402" y="12700"/>
                    <a:pt x="12794742" y="12700"/>
                  </a:cubicBezTo>
                  <a:lnTo>
                    <a:pt x="145923" y="12700"/>
                  </a:lnTo>
                  <a:lnTo>
                    <a:pt x="145923" y="6350"/>
                  </a:lnTo>
                  <a:lnTo>
                    <a:pt x="145923" y="12700"/>
                  </a:lnTo>
                  <a:cubicBezTo>
                    <a:pt x="72263" y="12700"/>
                    <a:pt x="12700" y="72009"/>
                    <a:pt x="12700" y="145034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7982245" y="2467566"/>
            <a:ext cx="3096816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Dataset Name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82245" y="2917479"/>
            <a:ext cx="9181509" cy="48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DREAMER: A multi-modal database for emotion recognition.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720308" y="3899745"/>
            <a:ext cx="9705384" cy="1939080"/>
            <a:chOff x="0" y="0"/>
            <a:chExt cx="12940513" cy="2585441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2927838" cy="2572766"/>
            </a:xfrm>
            <a:custGeom>
              <a:avLst/>
              <a:gdLst/>
              <a:ahLst/>
              <a:cxnLst/>
              <a:rect l="l" t="t" r="r" b="b"/>
              <a:pathLst>
                <a:path w="12927838" h="2572766">
                  <a:moveTo>
                    <a:pt x="0" y="138811"/>
                  </a:moveTo>
                  <a:cubicBezTo>
                    <a:pt x="0" y="62103"/>
                    <a:pt x="62357" y="0"/>
                    <a:pt x="139319" y="0"/>
                  </a:cubicBezTo>
                  <a:lnTo>
                    <a:pt x="12788519" y="0"/>
                  </a:lnTo>
                  <a:cubicBezTo>
                    <a:pt x="12865481" y="0"/>
                    <a:pt x="12927838" y="62103"/>
                    <a:pt x="12927838" y="138811"/>
                  </a:cubicBezTo>
                  <a:lnTo>
                    <a:pt x="12927838" y="2433955"/>
                  </a:lnTo>
                  <a:cubicBezTo>
                    <a:pt x="12927838" y="2510536"/>
                    <a:pt x="12865481" y="2572766"/>
                    <a:pt x="12788519" y="2572766"/>
                  </a:cubicBezTo>
                  <a:lnTo>
                    <a:pt x="139319" y="2572766"/>
                  </a:lnTo>
                  <a:cubicBezTo>
                    <a:pt x="62357" y="2572766"/>
                    <a:pt x="0" y="2510663"/>
                    <a:pt x="0" y="2433955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2940538" cy="2585466"/>
            </a:xfrm>
            <a:custGeom>
              <a:avLst/>
              <a:gdLst/>
              <a:ahLst/>
              <a:cxnLst/>
              <a:rect l="l" t="t" r="r" b="b"/>
              <a:pathLst>
                <a:path w="12940538" h="2585466">
                  <a:moveTo>
                    <a:pt x="0" y="145161"/>
                  </a:moveTo>
                  <a:cubicBezTo>
                    <a:pt x="0" y="64897"/>
                    <a:pt x="65278" y="0"/>
                    <a:pt x="145669" y="0"/>
                  </a:cubicBezTo>
                  <a:lnTo>
                    <a:pt x="12794869" y="0"/>
                  </a:lnTo>
                  <a:lnTo>
                    <a:pt x="12794869" y="6350"/>
                  </a:lnTo>
                  <a:lnTo>
                    <a:pt x="12794869" y="0"/>
                  </a:lnTo>
                  <a:cubicBezTo>
                    <a:pt x="12875260" y="0"/>
                    <a:pt x="12940538" y="64897"/>
                    <a:pt x="12940538" y="145161"/>
                  </a:cubicBezTo>
                  <a:lnTo>
                    <a:pt x="12934188" y="145161"/>
                  </a:lnTo>
                  <a:lnTo>
                    <a:pt x="12940538" y="145161"/>
                  </a:lnTo>
                  <a:lnTo>
                    <a:pt x="12940538" y="2440305"/>
                  </a:lnTo>
                  <a:lnTo>
                    <a:pt x="12934188" y="2440305"/>
                  </a:lnTo>
                  <a:lnTo>
                    <a:pt x="12940538" y="2440305"/>
                  </a:lnTo>
                  <a:cubicBezTo>
                    <a:pt x="12940538" y="2520442"/>
                    <a:pt x="12875260" y="2585466"/>
                    <a:pt x="12794869" y="2585466"/>
                  </a:cubicBezTo>
                  <a:lnTo>
                    <a:pt x="12794869" y="2579116"/>
                  </a:lnTo>
                  <a:lnTo>
                    <a:pt x="12794869" y="2585466"/>
                  </a:lnTo>
                  <a:lnTo>
                    <a:pt x="145669" y="2585466"/>
                  </a:lnTo>
                  <a:lnTo>
                    <a:pt x="145669" y="2579116"/>
                  </a:lnTo>
                  <a:lnTo>
                    <a:pt x="145669" y="2585466"/>
                  </a:lnTo>
                  <a:cubicBezTo>
                    <a:pt x="65278" y="2585466"/>
                    <a:pt x="0" y="2520442"/>
                    <a:pt x="0" y="2440305"/>
                  </a:cubicBezTo>
                  <a:lnTo>
                    <a:pt x="0" y="145161"/>
                  </a:lnTo>
                  <a:lnTo>
                    <a:pt x="6350" y="145161"/>
                  </a:lnTo>
                  <a:lnTo>
                    <a:pt x="0" y="145161"/>
                  </a:lnTo>
                  <a:moveTo>
                    <a:pt x="12700" y="145161"/>
                  </a:moveTo>
                  <a:lnTo>
                    <a:pt x="12700" y="2440305"/>
                  </a:lnTo>
                  <a:lnTo>
                    <a:pt x="6350" y="2440305"/>
                  </a:lnTo>
                  <a:lnTo>
                    <a:pt x="12700" y="2440305"/>
                  </a:lnTo>
                  <a:cubicBezTo>
                    <a:pt x="12700" y="2513457"/>
                    <a:pt x="72136" y="2572766"/>
                    <a:pt x="145669" y="2572766"/>
                  </a:cubicBezTo>
                  <a:lnTo>
                    <a:pt x="12794869" y="2572766"/>
                  </a:lnTo>
                  <a:cubicBezTo>
                    <a:pt x="12868275" y="2572766"/>
                    <a:pt x="12927838" y="2513457"/>
                    <a:pt x="12927838" y="2440305"/>
                  </a:cubicBezTo>
                  <a:lnTo>
                    <a:pt x="12927838" y="145161"/>
                  </a:lnTo>
                  <a:cubicBezTo>
                    <a:pt x="12927838" y="72009"/>
                    <a:pt x="12868402" y="12700"/>
                    <a:pt x="12794869" y="12700"/>
                  </a:cubicBezTo>
                  <a:lnTo>
                    <a:pt x="145669" y="12700"/>
                  </a:lnTo>
                  <a:lnTo>
                    <a:pt x="145669" y="6350"/>
                  </a:lnTo>
                  <a:lnTo>
                    <a:pt x="145669" y="12700"/>
                  </a:lnTo>
                  <a:cubicBezTo>
                    <a:pt x="72136" y="12700"/>
                    <a:pt x="12700" y="72009"/>
                    <a:pt x="12700" y="145161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982245" y="4161682"/>
            <a:ext cx="3096816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Signals Used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82245" y="4611586"/>
            <a:ext cx="9181509" cy="48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EEG (primary)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82245" y="5094684"/>
            <a:ext cx="9181509" cy="48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ECG (optional for multimodal fusion)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720308" y="6076950"/>
            <a:ext cx="9705384" cy="1455982"/>
            <a:chOff x="0" y="0"/>
            <a:chExt cx="12940513" cy="1941309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2927964" cy="1928495"/>
            </a:xfrm>
            <a:custGeom>
              <a:avLst/>
              <a:gdLst/>
              <a:ahLst/>
              <a:cxnLst/>
              <a:rect l="l" t="t" r="r" b="b"/>
              <a:pathLst>
                <a:path w="12927964" h="1928495">
                  <a:moveTo>
                    <a:pt x="0" y="138684"/>
                  </a:moveTo>
                  <a:cubicBezTo>
                    <a:pt x="0" y="62103"/>
                    <a:pt x="62484" y="0"/>
                    <a:pt x="139573" y="0"/>
                  </a:cubicBezTo>
                  <a:lnTo>
                    <a:pt x="12788392" y="0"/>
                  </a:lnTo>
                  <a:cubicBezTo>
                    <a:pt x="12865481" y="0"/>
                    <a:pt x="12927964" y="62103"/>
                    <a:pt x="12927964" y="138684"/>
                  </a:cubicBezTo>
                  <a:lnTo>
                    <a:pt x="12927964" y="1789811"/>
                  </a:lnTo>
                  <a:cubicBezTo>
                    <a:pt x="12927964" y="1866392"/>
                    <a:pt x="12865481" y="1928495"/>
                    <a:pt x="12788392" y="1928495"/>
                  </a:cubicBezTo>
                  <a:lnTo>
                    <a:pt x="139573" y="1928495"/>
                  </a:lnTo>
                  <a:cubicBezTo>
                    <a:pt x="62484" y="1928622"/>
                    <a:pt x="0" y="1866519"/>
                    <a:pt x="0" y="1789811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40664" cy="1941195"/>
            </a:xfrm>
            <a:custGeom>
              <a:avLst/>
              <a:gdLst/>
              <a:ahLst/>
              <a:cxnLst/>
              <a:rect l="l" t="t" r="r" b="b"/>
              <a:pathLst>
                <a:path w="12940664" h="1941195">
                  <a:moveTo>
                    <a:pt x="0" y="145034"/>
                  </a:moveTo>
                  <a:cubicBezTo>
                    <a:pt x="0" y="64897"/>
                    <a:pt x="65405" y="0"/>
                    <a:pt x="145923" y="0"/>
                  </a:cubicBezTo>
                  <a:lnTo>
                    <a:pt x="12794742" y="0"/>
                  </a:lnTo>
                  <a:lnTo>
                    <a:pt x="12794742" y="6350"/>
                  </a:lnTo>
                  <a:lnTo>
                    <a:pt x="12794742" y="0"/>
                  </a:lnTo>
                  <a:cubicBezTo>
                    <a:pt x="12875260" y="0"/>
                    <a:pt x="12940664" y="64897"/>
                    <a:pt x="12940664" y="145034"/>
                  </a:cubicBezTo>
                  <a:lnTo>
                    <a:pt x="12934314" y="145034"/>
                  </a:lnTo>
                  <a:lnTo>
                    <a:pt x="12940664" y="145034"/>
                  </a:lnTo>
                  <a:lnTo>
                    <a:pt x="12940664" y="1796161"/>
                  </a:lnTo>
                  <a:lnTo>
                    <a:pt x="12934314" y="1796161"/>
                  </a:lnTo>
                  <a:lnTo>
                    <a:pt x="12940664" y="1796161"/>
                  </a:lnTo>
                  <a:cubicBezTo>
                    <a:pt x="12940664" y="1876298"/>
                    <a:pt x="12875260" y="1941195"/>
                    <a:pt x="12794742" y="1941195"/>
                  </a:cubicBezTo>
                  <a:lnTo>
                    <a:pt x="12794742" y="1934845"/>
                  </a:lnTo>
                  <a:lnTo>
                    <a:pt x="12794742" y="1941195"/>
                  </a:lnTo>
                  <a:lnTo>
                    <a:pt x="145923" y="1941195"/>
                  </a:lnTo>
                  <a:lnTo>
                    <a:pt x="145923" y="1934845"/>
                  </a:lnTo>
                  <a:lnTo>
                    <a:pt x="145923" y="1941195"/>
                  </a:lnTo>
                  <a:cubicBezTo>
                    <a:pt x="65405" y="1941322"/>
                    <a:pt x="0" y="1876425"/>
                    <a:pt x="0" y="1796161"/>
                  </a:cubicBezTo>
                  <a:lnTo>
                    <a:pt x="0" y="145034"/>
                  </a:lnTo>
                  <a:lnTo>
                    <a:pt x="6350" y="145034"/>
                  </a:lnTo>
                  <a:lnTo>
                    <a:pt x="0" y="145034"/>
                  </a:lnTo>
                  <a:moveTo>
                    <a:pt x="12700" y="145034"/>
                  </a:moveTo>
                  <a:lnTo>
                    <a:pt x="12700" y="1796161"/>
                  </a:lnTo>
                  <a:lnTo>
                    <a:pt x="6350" y="1796161"/>
                  </a:lnTo>
                  <a:lnTo>
                    <a:pt x="12700" y="1796161"/>
                  </a:lnTo>
                  <a:cubicBezTo>
                    <a:pt x="12700" y="1869186"/>
                    <a:pt x="72263" y="1928495"/>
                    <a:pt x="145923" y="1928495"/>
                  </a:cubicBezTo>
                  <a:lnTo>
                    <a:pt x="12794742" y="1928495"/>
                  </a:lnTo>
                  <a:cubicBezTo>
                    <a:pt x="12868275" y="1928495"/>
                    <a:pt x="12927964" y="1869186"/>
                    <a:pt x="12927964" y="1796161"/>
                  </a:cubicBezTo>
                  <a:lnTo>
                    <a:pt x="12927964" y="145034"/>
                  </a:lnTo>
                  <a:cubicBezTo>
                    <a:pt x="12927964" y="72009"/>
                    <a:pt x="12868402" y="12700"/>
                    <a:pt x="12794742" y="12700"/>
                  </a:cubicBezTo>
                  <a:lnTo>
                    <a:pt x="145923" y="12700"/>
                  </a:lnTo>
                  <a:lnTo>
                    <a:pt x="145923" y="6350"/>
                  </a:lnTo>
                  <a:lnTo>
                    <a:pt x="145923" y="12700"/>
                  </a:lnTo>
                  <a:cubicBezTo>
                    <a:pt x="72263" y="12700"/>
                    <a:pt x="12700" y="72009"/>
                    <a:pt x="12700" y="145034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7982245" y="6338888"/>
            <a:ext cx="3096816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Sampling Frequency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82245" y="6788791"/>
            <a:ext cx="9181509" cy="48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128 Hz, ensuring high temporal resolution.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720308" y="7771057"/>
            <a:ext cx="9705384" cy="1455982"/>
            <a:chOff x="0" y="0"/>
            <a:chExt cx="12940513" cy="1941309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12927964" cy="1928495"/>
            </a:xfrm>
            <a:custGeom>
              <a:avLst/>
              <a:gdLst/>
              <a:ahLst/>
              <a:cxnLst/>
              <a:rect l="l" t="t" r="r" b="b"/>
              <a:pathLst>
                <a:path w="12927964" h="1928495">
                  <a:moveTo>
                    <a:pt x="0" y="138684"/>
                  </a:moveTo>
                  <a:cubicBezTo>
                    <a:pt x="0" y="62103"/>
                    <a:pt x="62484" y="0"/>
                    <a:pt x="139573" y="0"/>
                  </a:cubicBezTo>
                  <a:lnTo>
                    <a:pt x="12788392" y="0"/>
                  </a:lnTo>
                  <a:cubicBezTo>
                    <a:pt x="12865481" y="0"/>
                    <a:pt x="12927964" y="62103"/>
                    <a:pt x="12927964" y="138684"/>
                  </a:cubicBezTo>
                  <a:lnTo>
                    <a:pt x="12927964" y="1789811"/>
                  </a:lnTo>
                  <a:cubicBezTo>
                    <a:pt x="12927964" y="1866392"/>
                    <a:pt x="12865481" y="1928495"/>
                    <a:pt x="12788392" y="1928495"/>
                  </a:cubicBezTo>
                  <a:lnTo>
                    <a:pt x="139573" y="1928495"/>
                  </a:lnTo>
                  <a:cubicBezTo>
                    <a:pt x="62484" y="1928622"/>
                    <a:pt x="0" y="1866519"/>
                    <a:pt x="0" y="1789811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2940664" cy="1941195"/>
            </a:xfrm>
            <a:custGeom>
              <a:avLst/>
              <a:gdLst/>
              <a:ahLst/>
              <a:cxnLst/>
              <a:rect l="l" t="t" r="r" b="b"/>
              <a:pathLst>
                <a:path w="12940664" h="1941195">
                  <a:moveTo>
                    <a:pt x="0" y="145034"/>
                  </a:moveTo>
                  <a:cubicBezTo>
                    <a:pt x="0" y="64897"/>
                    <a:pt x="65405" y="0"/>
                    <a:pt x="145923" y="0"/>
                  </a:cubicBezTo>
                  <a:lnTo>
                    <a:pt x="12794742" y="0"/>
                  </a:lnTo>
                  <a:lnTo>
                    <a:pt x="12794742" y="6350"/>
                  </a:lnTo>
                  <a:lnTo>
                    <a:pt x="12794742" y="0"/>
                  </a:lnTo>
                  <a:cubicBezTo>
                    <a:pt x="12875260" y="0"/>
                    <a:pt x="12940664" y="64897"/>
                    <a:pt x="12940664" y="145034"/>
                  </a:cubicBezTo>
                  <a:lnTo>
                    <a:pt x="12934314" y="145034"/>
                  </a:lnTo>
                  <a:lnTo>
                    <a:pt x="12940664" y="145034"/>
                  </a:lnTo>
                  <a:lnTo>
                    <a:pt x="12940664" y="1796161"/>
                  </a:lnTo>
                  <a:lnTo>
                    <a:pt x="12934314" y="1796161"/>
                  </a:lnTo>
                  <a:lnTo>
                    <a:pt x="12940664" y="1796161"/>
                  </a:lnTo>
                  <a:cubicBezTo>
                    <a:pt x="12940664" y="1876298"/>
                    <a:pt x="12875260" y="1941195"/>
                    <a:pt x="12794742" y="1941195"/>
                  </a:cubicBezTo>
                  <a:lnTo>
                    <a:pt x="12794742" y="1934845"/>
                  </a:lnTo>
                  <a:lnTo>
                    <a:pt x="12794742" y="1941195"/>
                  </a:lnTo>
                  <a:lnTo>
                    <a:pt x="145923" y="1941195"/>
                  </a:lnTo>
                  <a:lnTo>
                    <a:pt x="145923" y="1934845"/>
                  </a:lnTo>
                  <a:lnTo>
                    <a:pt x="145923" y="1941195"/>
                  </a:lnTo>
                  <a:cubicBezTo>
                    <a:pt x="65405" y="1941322"/>
                    <a:pt x="0" y="1876425"/>
                    <a:pt x="0" y="1796161"/>
                  </a:cubicBezTo>
                  <a:lnTo>
                    <a:pt x="0" y="145034"/>
                  </a:lnTo>
                  <a:lnTo>
                    <a:pt x="6350" y="145034"/>
                  </a:lnTo>
                  <a:lnTo>
                    <a:pt x="0" y="145034"/>
                  </a:lnTo>
                  <a:moveTo>
                    <a:pt x="12700" y="145034"/>
                  </a:moveTo>
                  <a:lnTo>
                    <a:pt x="12700" y="1796161"/>
                  </a:lnTo>
                  <a:lnTo>
                    <a:pt x="6350" y="1796161"/>
                  </a:lnTo>
                  <a:lnTo>
                    <a:pt x="12700" y="1796161"/>
                  </a:lnTo>
                  <a:cubicBezTo>
                    <a:pt x="12700" y="1869186"/>
                    <a:pt x="72263" y="1928495"/>
                    <a:pt x="145923" y="1928495"/>
                  </a:cubicBezTo>
                  <a:lnTo>
                    <a:pt x="12794742" y="1928495"/>
                  </a:lnTo>
                  <a:cubicBezTo>
                    <a:pt x="12868275" y="1928495"/>
                    <a:pt x="12927964" y="1869186"/>
                    <a:pt x="12927964" y="1796161"/>
                  </a:cubicBezTo>
                  <a:lnTo>
                    <a:pt x="12927964" y="145034"/>
                  </a:lnTo>
                  <a:cubicBezTo>
                    <a:pt x="12927964" y="72009"/>
                    <a:pt x="12868402" y="12700"/>
                    <a:pt x="12794742" y="12700"/>
                  </a:cubicBezTo>
                  <a:lnTo>
                    <a:pt x="145923" y="12700"/>
                  </a:lnTo>
                  <a:lnTo>
                    <a:pt x="145923" y="6350"/>
                  </a:lnTo>
                  <a:lnTo>
                    <a:pt x="145923" y="12700"/>
                  </a:lnTo>
                  <a:cubicBezTo>
                    <a:pt x="72263" y="12700"/>
                    <a:pt x="12700" y="72009"/>
                    <a:pt x="12700" y="145034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7982245" y="8032994"/>
            <a:ext cx="3096816" cy="3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Emotion Labels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82245" y="8482908"/>
            <a:ext cx="9181509" cy="48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Valence (pleasure), Arousal (excitement), Dominance (control).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2234" y="1351236"/>
            <a:ext cx="5295157" cy="710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DREAMER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└── Data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└── Subject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├── Age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├── Gender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├── EEG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│    └── Video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│         ├── baseline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│         └── stimuli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├── ECG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├── ScoreValence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├── ScoreArousal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D6DCE5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└── ScoreDominance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1050722"/>
            <a:ext cx="9519199" cy="90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End-to-End System Pipeline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1253280" y="2522782"/>
            <a:ext cx="15781287" cy="5921873"/>
          </a:xfrm>
          <a:custGeom>
            <a:avLst/>
            <a:gdLst/>
            <a:ahLst/>
            <a:cxnLst/>
            <a:rect l="l" t="t" r="r" b="b"/>
            <a:pathLst>
              <a:path w="15781287" h="5921873">
                <a:moveTo>
                  <a:pt x="0" y="0"/>
                </a:moveTo>
                <a:lnTo>
                  <a:pt x="15781287" y="0"/>
                </a:lnTo>
                <a:lnTo>
                  <a:pt x="15781287" y="5921873"/>
                </a:lnTo>
                <a:lnTo>
                  <a:pt x="0" y="592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" b="-17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14730679" y="4031190"/>
            <a:ext cx="815169" cy="815169"/>
          </a:xfrm>
          <a:custGeom>
            <a:avLst/>
            <a:gdLst/>
            <a:ahLst/>
            <a:cxnLst/>
            <a:rect l="l" t="t" r="r" b="b"/>
            <a:pathLst>
              <a:path w="815169" h="815169">
                <a:moveTo>
                  <a:pt x="0" y="0"/>
                </a:moveTo>
                <a:lnTo>
                  <a:pt x="815169" y="0"/>
                </a:lnTo>
                <a:lnTo>
                  <a:pt x="815169" y="815168"/>
                </a:lnTo>
                <a:lnTo>
                  <a:pt x="0" y="815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046" b="-1104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004417" y="7007066"/>
            <a:ext cx="2380288" cy="45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Classify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1746401" y="4032723"/>
            <a:ext cx="815169" cy="815169"/>
          </a:xfrm>
          <a:custGeom>
            <a:avLst/>
            <a:gdLst/>
            <a:ahLst/>
            <a:cxnLst/>
            <a:rect l="l" t="t" r="r" b="b"/>
            <a:pathLst>
              <a:path w="815169" h="815169">
                <a:moveTo>
                  <a:pt x="0" y="0"/>
                </a:moveTo>
                <a:lnTo>
                  <a:pt x="815169" y="0"/>
                </a:lnTo>
                <a:lnTo>
                  <a:pt x="815169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139" r="-813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004594" y="7007066"/>
            <a:ext cx="2380288" cy="45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Features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8762886" y="4032723"/>
            <a:ext cx="815169" cy="815169"/>
          </a:xfrm>
          <a:custGeom>
            <a:avLst/>
            <a:gdLst/>
            <a:ahLst/>
            <a:cxnLst/>
            <a:rect l="l" t="t" r="r" b="b"/>
            <a:pathLst>
              <a:path w="815169" h="815169">
                <a:moveTo>
                  <a:pt x="0" y="0"/>
                </a:moveTo>
                <a:lnTo>
                  <a:pt x="815168" y="0"/>
                </a:lnTo>
                <a:lnTo>
                  <a:pt x="815168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07" r="-290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021079" y="7007066"/>
            <a:ext cx="2380288" cy="45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Preprocess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5779370" y="4032723"/>
            <a:ext cx="815169" cy="815169"/>
          </a:xfrm>
          <a:custGeom>
            <a:avLst/>
            <a:gdLst/>
            <a:ahLst/>
            <a:cxnLst/>
            <a:rect l="l" t="t" r="r" b="b"/>
            <a:pathLst>
              <a:path w="815169" h="815169">
                <a:moveTo>
                  <a:pt x="0" y="0"/>
                </a:moveTo>
                <a:lnTo>
                  <a:pt x="815168" y="0"/>
                </a:lnTo>
                <a:lnTo>
                  <a:pt x="815168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651" r="-465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037563" y="7007066"/>
            <a:ext cx="2380288" cy="45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Exploratory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2779547" y="4032723"/>
            <a:ext cx="815169" cy="815169"/>
          </a:xfrm>
          <a:custGeom>
            <a:avLst/>
            <a:gdLst/>
            <a:ahLst/>
            <a:cxnLst/>
            <a:rect l="l" t="t" r="r" b="b"/>
            <a:pathLst>
              <a:path w="815169" h="815169">
                <a:moveTo>
                  <a:pt x="0" y="0"/>
                </a:moveTo>
                <a:lnTo>
                  <a:pt x="815169" y="0"/>
                </a:lnTo>
                <a:lnTo>
                  <a:pt x="815169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581" r="-58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88830" y="7007066"/>
            <a:ext cx="2380288" cy="45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Raw EEG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8658816"/>
            <a:ext cx="16303523" cy="55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Our modular pipeline ensures robust and reproducible emotion classification.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/>
          <p:cNvSpPr/>
          <p:nvPr/>
        </p:nvSpPr>
        <p:spPr>
          <a:xfrm>
            <a:off x="3122343" y="1866900"/>
            <a:ext cx="12308157" cy="6594090"/>
          </a:xfrm>
          <a:custGeom>
            <a:avLst/>
            <a:gdLst/>
            <a:ahLst/>
            <a:cxnLst/>
            <a:rect l="l" t="t" r="r" b="b"/>
            <a:pathLst>
              <a:path w="12308157" h="7164657">
                <a:moveTo>
                  <a:pt x="0" y="0"/>
                </a:moveTo>
                <a:lnTo>
                  <a:pt x="12308157" y="0"/>
                </a:lnTo>
                <a:lnTo>
                  <a:pt x="12308157" y="7164658"/>
                </a:lnTo>
                <a:lnTo>
                  <a:pt x="0" y="7164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131" b="-2713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53107" y="77467"/>
            <a:ext cx="8961120" cy="86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3500" b="1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Phase 1: Exploratory Data Analysis (EDA)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23986" y="8762419"/>
            <a:ext cx="8961120" cy="40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2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2D Arousal–Valence Space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5940" y="9267187"/>
            <a:ext cx="13533120" cy="120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249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Visualizing emotional distribution to understand participant responses.</a:t>
            </a:r>
          </a:p>
          <a:p>
            <a:pPr algn="l">
              <a:lnSpc>
                <a:spcPts val="3000"/>
              </a:lnSpc>
            </a:pPr>
            <a:r>
              <a:rPr lang="en-US" sz="2499">
                <a:solidFill>
                  <a:srgbClr val="E7E6E6"/>
                </a:solidFill>
                <a:latin typeface="Calibri (MS)"/>
                <a:ea typeface="Calibri (MS)"/>
                <a:cs typeface="Calibri (MS)"/>
                <a:sym typeface="Calibri (MS)"/>
              </a:rPr>
              <a:t>The emotional structure is well-defined, making the dataset suitable for EEG-based affect recognition</a:t>
            </a:r>
          </a:p>
          <a:p>
            <a:pPr algn="l">
              <a:lnSpc>
                <a:spcPts val="3000"/>
              </a:lnSpc>
            </a:pPr>
            <a:endParaRPr lang="en-US" sz="2499">
              <a:solidFill>
                <a:srgbClr val="E7E6E6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/>
          <p:cNvSpPr/>
          <p:nvPr/>
        </p:nvSpPr>
        <p:spPr>
          <a:xfrm>
            <a:off x="2272065" y="914171"/>
            <a:ext cx="14343259" cy="6362005"/>
          </a:xfrm>
          <a:custGeom>
            <a:avLst/>
            <a:gdLst/>
            <a:ahLst/>
            <a:cxnLst/>
            <a:rect l="l" t="t" r="r" b="b"/>
            <a:pathLst>
              <a:path w="14343259" h="6362005">
                <a:moveTo>
                  <a:pt x="0" y="0"/>
                </a:moveTo>
                <a:lnTo>
                  <a:pt x="14343259" y="0"/>
                </a:lnTo>
                <a:lnTo>
                  <a:pt x="14343259" y="6362005"/>
                </a:lnTo>
                <a:lnTo>
                  <a:pt x="0" y="6362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2" r="-143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06798" y="8057140"/>
            <a:ext cx="8961120" cy="40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2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Valence, Arousal, Dominance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63505" y="8886606"/>
            <a:ext cx="13547569" cy="82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249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Bar plots illustrate the distribution of subjective ratings for each dimension.</a:t>
            </a:r>
          </a:p>
          <a:p>
            <a:pPr algn="l">
              <a:lnSpc>
                <a:spcPts val="3000"/>
              </a:lnSpc>
            </a:pPr>
            <a:r>
              <a:rPr lang="en-US" sz="2249">
                <a:solidFill>
                  <a:srgbClr val="E7E6E6"/>
                </a:solidFill>
                <a:latin typeface="Calibri (MS)"/>
                <a:ea typeface="Calibri (MS)"/>
                <a:cs typeface="Calibri (MS)"/>
                <a:sym typeface="Calibri (MS)"/>
              </a:rPr>
              <a:t>This diversity justifies learning stimulus-dependent EEG patterns and motivates supervised classification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7102773" y="8066884"/>
            <a:ext cx="8961120" cy="40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2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VAD Correlation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8681" y="8650834"/>
            <a:ext cx="14188250" cy="159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249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Investigating inter-dependencies between emotional dimensions.</a:t>
            </a:r>
          </a:p>
          <a:p>
            <a:pPr algn="l">
              <a:lnSpc>
                <a:spcPts val="3000"/>
              </a:lnSpc>
            </a:pPr>
            <a:endParaRPr lang="en-US" sz="2249">
              <a:solidFill>
                <a:srgbClr val="EBECE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000"/>
              </a:lnSpc>
            </a:pPr>
            <a:r>
              <a:rPr lang="en-US" sz="2249">
                <a:solidFill>
                  <a:srgbClr val="E7E6E6"/>
                </a:solidFill>
                <a:latin typeface="Calibri (MS)"/>
                <a:ea typeface="Calibri (MS)"/>
                <a:cs typeface="Calibri (MS)"/>
                <a:sym typeface="Calibri (MS)"/>
              </a:rPr>
              <a:t>Emotional dimensions interact in complex ways, which justifies advanced signal processing and machine-learning-based 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ED83C-96CF-26F9-27F8-C496F4DF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723901"/>
            <a:ext cx="138684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4816773" y="401088"/>
            <a:ext cx="8961120" cy="93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35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Phase 2: </a:t>
            </a:r>
            <a:r>
              <a:rPr lang="en-US" sz="350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EEG Preprocessing &amp; Signal Cleaning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6866" y="1804911"/>
            <a:ext cx="8961120" cy="42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STEP 1 : Proof of Filtering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08931" y="2272313"/>
            <a:ext cx="11776805" cy="41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50 Hz notch (trap) filter to remove power-line noise and Band-pass filtering from 0.5 Hz to 45 Hz</a:t>
            </a:r>
          </a:p>
        </p:txBody>
      </p:sp>
      <p:sp>
        <p:nvSpPr>
          <p:cNvPr id="9" name="Freeform 9"/>
          <p:cNvSpPr/>
          <p:nvPr/>
        </p:nvSpPr>
        <p:spPr>
          <a:xfrm>
            <a:off x="2474100" y="2974505"/>
            <a:ext cx="13646468" cy="6561258"/>
          </a:xfrm>
          <a:custGeom>
            <a:avLst/>
            <a:gdLst/>
            <a:ahLst/>
            <a:cxnLst/>
            <a:rect l="l" t="t" r="r" b="b"/>
            <a:pathLst>
              <a:path w="13646468" h="6561258">
                <a:moveTo>
                  <a:pt x="0" y="0"/>
                </a:moveTo>
                <a:lnTo>
                  <a:pt x="13646467" y="0"/>
                </a:lnTo>
                <a:lnTo>
                  <a:pt x="13646467" y="6561258"/>
                </a:lnTo>
                <a:lnTo>
                  <a:pt x="0" y="6561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4997977" y="452076"/>
            <a:ext cx="8961120" cy="6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STEP 2: Independent Component Analysis (ICA)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64843" y="1316679"/>
            <a:ext cx="16152657" cy="1269578"/>
            <a:chOff x="0" y="0"/>
            <a:chExt cx="21536876" cy="16927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36879" cy="1692772"/>
            </a:xfrm>
            <a:custGeom>
              <a:avLst/>
              <a:gdLst/>
              <a:ahLst/>
              <a:cxnLst/>
              <a:rect l="l" t="t" r="r" b="b"/>
              <a:pathLst>
                <a:path w="21536879" h="1692772">
                  <a:moveTo>
                    <a:pt x="0" y="0"/>
                  </a:moveTo>
                  <a:lnTo>
                    <a:pt x="21536879" y="0"/>
                  </a:lnTo>
                  <a:lnTo>
                    <a:pt x="21536879" y="1692772"/>
                  </a:lnTo>
                  <a:lnTo>
                    <a:pt x="0" y="1692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1536876" cy="17022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77031" lvl="1" indent="-188516" algn="l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Decomposes EEG signals into </a:t>
              </a:r>
              <a:r>
                <a:rPr lang="en-US" sz="2499" b="1">
                  <a:solidFill>
                    <a:srgbClr val="E7E6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statistically independent components</a:t>
              </a:r>
              <a:r>
                <a:rPr lang="en-US" sz="2499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 representing brain activity and artifacts.</a:t>
              </a:r>
            </a:p>
            <a:p>
              <a:pPr marL="377031" lvl="1" indent="-188516" algn="l">
                <a:lnSpc>
                  <a:spcPts val="2999"/>
                </a:lnSpc>
              </a:pPr>
              <a:endParaRPr lang="en-US" sz="2499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77031" lvl="1" indent="-188516" algn="l">
                <a:lnSpc>
                  <a:spcPts val="2999"/>
                </a:lnSpc>
                <a:buFont typeface="Arial"/>
                <a:buChar char="•"/>
              </a:pPr>
              <a:r>
                <a:rPr lang="en-US" sz="2499" b="1">
                  <a:solidFill>
                    <a:srgbClr val="E7E6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Eye blink artifacts</a:t>
              </a:r>
              <a:r>
                <a:rPr lang="en-US" sz="2499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 are identified by strong frontal activation and large low-frequency amplitudes.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A3EBD9D-22BF-AB6D-CFCD-D118D2006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808618"/>
            <a:ext cx="12054096" cy="6825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044440" y="798052"/>
            <a:ext cx="8961120" cy="6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STEP 3: Artefact Subspace Reconstruction (ASR)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46046" y="1639776"/>
            <a:ext cx="17014898" cy="2885408"/>
            <a:chOff x="0" y="0"/>
            <a:chExt cx="22686531" cy="38472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686536" cy="3847207"/>
            </a:xfrm>
            <a:custGeom>
              <a:avLst/>
              <a:gdLst/>
              <a:ahLst/>
              <a:cxnLst/>
              <a:rect l="l" t="t" r="r" b="b"/>
              <a:pathLst>
                <a:path w="22686536" h="3847207">
                  <a:moveTo>
                    <a:pt x="0" y="0"/>
                  </a:moveTo>
                  <a:lnTo>
                    <a:pt x="22686536" y="0"/>
                  </a:lnTo>
                  <a:lnTo>
                    <a:pt x="22686536" y="3847207"/>
                  </a:lnTo>
                  <a:lnTo>
                    <a:pt x="0" y="3847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2686531" cy="38567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39328" lvl="1" indent="-169664" algn="l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ASR detects </a:t>
              </a:r>
              <a:r>
                <a:rPr lang="en-US" sz="2249" b="1">
                  <a:solidFill>
                    <a:srgbClr val="E7E6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short-duration, high-amplitude artifacts</a:t>
              </a:r>
              <a:r>
                <a:rPr lang="en-US" sz="2249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 in EEG signals that are not removed by filtering or ICA, such as sudden muscle bursts or motion noise.</a:t>
              </a:r>
            </a:p>
            <a:p>
              <a:pPr marL="339328" lvl="1" indent="-169664" algn="l">
                <a:lnSpc>
                  <a:spcPts val="2699"/>
                </a:lnSpc>
              </a:pPr>
              <a:endParaRPr lang="en-US" sz="2249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9328" lvl="1" indent="-169664" algn="l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It reconstructs corrupted EEG segments by projecting them back into a </a:t>
              </a:r>
              <a:r>
                <a:rPr lang="en-US" sz="2249" b="1">
                  <a:solidFill>
                    <a:srgbClr val="E7E6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clean signal subspace</a:t>
              </a:r>
              <a:r>
                <a:rPr lang="en-US" sz="2249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 learned from artifact-free data, instead of discarding the data.</a:t>
              </a:r>
            </a:p>
            <a:p>
              <a:pPr marL="339328" lvl="1" indent="-169664" algn="l">
                <a:lnSpc>
                  <a:spcPts val="2699"/>
                </a:lnSpc>
              </a:pPr>
              <a:endParaRPr lang="en-US" sz="2249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39328" lvl="1" indent="-169664" algn="l">
                <a:lnSpc>
                  <a:spcPts val="2699"/>
                </a:lnSpc>
                <a:buFont typeface="Arial"/>
                <a:buChar char="•"/>
              </a:pPr>
              <a:r>
                <a:rPr lang="en-US" sz="2249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ASR helps </a:t>
              </a:r>
              <a:r>
                <a:rPr lang="en-US" sz="2249" b="1">
                  <a:solidFill>
                    <a:srgbClr val="E7E6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preserve neural information</a:t>
              </a:r>
              <a:r>
                <a:rPr lang="en-US" sz="2249">
                  <a:solidFill>
                    <a:srgbClr val="E7E6E6"/>
                  </a:solidFill>
                  <a:latin typeface="Arial"/>
                  <a:ea typeface="Arial"/>
                  <a:cs typeface="Arial"/>
                  <a:sym typeface="Arial"/>
                </a:rPr>
                <a:t> while improving signal quality, making it especially effective for real-world and dynamic EEG recordings.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465AAFA-77FF-A0F1-43F2-A9270726E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4910540"/>
            <a:ext cx="13011150" cy="4991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808</Words>
  <Application>Microsoft Office PowerPoint</Application>
  <PresentationFormat>Custom</PresentationFormat>
  <Paragraphs>122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Arimo</vt:lpstr>
      <vt:lpstr>Calibri (MS) Bold</vt:lpstr>
      <vt:lpstr>Calibri</vt:lpstr>
      <vt:lpstr>Arial</vt:lpstr>
      <vt:lpstr>Book Antiqua</vt:lpstr>
      <vt:lpstr>Fraunces</vt:lpstr>
      <vt:lpstr>Arial Bold</vt:lpstr>
      <vt:lpstr>Calibri (MS)</vt:lpstr>
      <vt:lpstr>Fraunces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EEG-based-Emotion-Classification-Advanced-Signal-Processing-and-Machine-Learning.pptx</dc:title>
  <cp:lastModifiedBy>SHEENA P</cp:lastModifiedBy>
  <cp:revision>15</cp:revision>
  <dcterms:created xsi:type="dcterms:W3CDTF">2006-08-16T00:00:00Z</dcterms:created>
  <dcterms:modified xsi:type="dcterms:W3CDTF">2026-01-06T08:42:51Z</dcterms:modified>
  <dc:identifier>DAG9nz072uc</dc:identifier>
</cp:coreProperties>
</file>